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46" r:id="rId2"/>
    <p:sldId id="447" r:id="rId3"/>
    <p:sldId id="449" r:id="rId4"/>
    <p:sldId id="454" r:id="rId5"/>
    <p:sldId id="453" r:id="rId6"/>
    <p:sldId id="452" r:id="rId7"/>
    <p:sldId id="451" r:id="rId8"/>
    <p:sldId id="450" r:id="rId9"/>
    <p:sldId id="455" r:id="rId10"/>
    <p:sldId id="458" r:id="rId11"/>
    <p:sldId id="459" r:id="rId12"/>
    <p:sldId id="456" r:id="rId13"/>
    <p:sldId id="462" r:id="rId14"/>
    <p:sldId id="463" r:id="rId15"/>
    <p:sldId id="464" r:id="rId16"/>
    <p:sldId id="467" r:id="rId17"/>
    <p:sldId id="468" r:id="rId18"/>
    <p:sldId id="469" r:id="rId19"/>
    <p:sldId id="466" r:id="rId20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7FF"/>
    <a:srgbClr val="0083E6"/>
    <a:srgbClr val="2FA6FF"/>
    <a:srgbClr val="0088EE"/>
    <a:srgbClr val="005EA4"/>
    <a:srgbClr val="114B91"/>
    <a:srgbClr val="61BBFF"/>
    <a:srgbClr val="25A2FF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69" autoAdjust="0"/>
  </p:normalViewPr>
  <p:slideViewPr>
    <p:cSldViewPr>
      <p:cViewPr>
        <p:scale>
          <a:sx n="80" d="100"/>
          <a:sy n="80" d="100"/>
        </p:scale>
        <p:origin x="-774" y="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6D840-E16D-4EB6-8E78-76CE0C117F36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D96CC-11DE-4572-8D8A-3DB8838097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83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D96CC-11DE-4572-8D8A-3DB8838097C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4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D96CC-11DE-4572-8D8A-3DB8838097C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23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D96CC-11DE-4572-8D8A-3DB8838097C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966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D96CC-11DE-4572-8D8A-3DB8838097C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2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95300" y="274639"/>
            <a:ext cx="89154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8B132309-7BE6-4DB5-B1E5-13DD5DFC16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553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9EB69-05B7-48E9-9CB4-BD131F078F78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6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EFF1-A40A-4512-8189-141FC01C3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2" y="1587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79"/>
          <p:cNvSpPr>
            <a:spLocks noChangeArrowheads="1"/>
          </p:cNvSpPr>
          <p:nvPr/>
        </p:nvSpPr>
        <p:spPr bwMode="auto">
          <a:xfrm>
            <a:off x="-47657" y="358061"/>
            <a:ext cx="7572429" cy="89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87" tIns="53643" rIns="107287" bIns="53643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ru-RU" altLang="ru-RU" sz="1600" b="1" dirty="0" smtClean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4528" y="1556791"/>
            <a:ext cx="85689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900" dirty="0" smtClean="0"/>
          </a:p>
          <a:p>
            <a:pPr algn="ctr"/>
            <a:r>
              <a:rPr lang="ru-RU" sz="1900" dirty="0" smtClean="0"/>
              <a:t>Коррупция</a:t>
            </a:r>
          </a:p>
          <a:p>
            <a:pPr algn="ctr"/>
            <a:r>
              <a:rPr lang="ru-RU" sz="1900" dirty="0" smtClean="0"/>
              <a:t>злоупотребление </a:t>
            </a:r>
            <a:r>
              <a:rPr lang="ru-RU" sz="1900" dirty="0"/>
              <a:t>служебным положением, </a:t>
            </a:r>
            <a:r>
              <a:rPr lang="ru-RU" sz="1900" dirty="0" smtClean="0"/>
              <a:t>дача взятки</a:t>
            </a:r>
            <a:r>
              <a:rPr lang="ru-RU" sz="1900" dirty="0"/>
              <a:t>, получение взятки, </a:t>
            </a:r>
            <a:r>
              <a:rPr lang="ru-RU" sz="1900" dirty="0" smtClean="0"/>
              <a:t>злоупотребление полномочиями</a:t>
            </a:r>
            <a:r>
              <a:rPr lang="ru-RU" sz="1900" dirty="0"/>
              <a:t>, коммерческий подкуп либо иное</a:t>
            </a:r>
          </a:p>
          <a:p>
            <a:pPr algn="ctr"/>
            <a:r>
              <a:rPr lang="ru-RU" sz="1900" dirty="0"/>
              <a:t>незаконное использование физическим </a:t>
            </a:r>
            <a:r>
              <a:rPr lang="ru-RU" sz="1900" dirty="0" smtClean="0"/>
              <a:t>лицом своего </a:t>
            </a:r>
            <a:r>
              <a:rPr lang="ru-RU" sz="1900" dirty="0"/>
              <a:t>должностного положения вопреки </a:t>
            </a:r>
            <a:r>
              <a:rPr lang="ru-RU" sz="1900" dirty="0" smtClean="0"/>
              <a:t>законным интересам </a:t>
            </a:r>
            <a:r>
              <a:rPr lang="ru-RU" sz="1900" dirty="0"/>
              <a:t>общества и государства в целях </a:t>
            </a:r>
            <a:r>
              <a:rPr lang="ru-RU" sz="1900" dirty="0" smtClean="0"/>
              <a:t>получения</a:t>
            </a:r>
          </a:p>
          <a:p>
            <a:pPr algn="ctr"/>
            <a:r>
              <a:rPr lang="ru-RU" sz="1900" dirty="0" smtClean="0"/>
              <a:t>выгоды в виде денег, ценностей, иного имущества или </a:t>
            </a:r>
            <a:r>
              <a:rPr lang="ru-RU" sz="1900" dirty="0"/>
              <a:t>услуг </a:t>
            </a:r>
            <a:r>
              <a:rPr lang="ru-RU" sz="1900" dirty="0" smtClean="0"/>
              <a:t>имущественного характера</a:t>
            </a:r>
            <a:r>
              <a:rPr lang="ru-RU" sz="1900" dirty="0"/>
              <a:t>, иных</a:t>
            </a:r>
          </a:p>
          <a:p>
            <a:pPr algn="ctr"/>
            <a:r>
              <a:rPr lang="ru-RU" sz="1900" dirty="0"/>
              <a:t>имущественных прав для себя или для третьих лиц</a:t>
            </a:r>
          </a:p>
          <a:p>
            <a:pPr algn="ctr"/>
            <a:r>
              <a:rPr lang="ru-RU" sz="1900" dirty="0"/>
              <a:t>либо незаконное предоставление такой выгоды</a:t>
            </a:r>
          </a:p>
          <a:p>
            <a:pPr algn="ctr"/>
            <a:r>
              <a:rPr lang="ru-RU" sz="1900" dirty="0"/>
              <a:t>указанному лицу другими физическими лицами или</a:t>
            </a:r>
          </a:p>
          <a:p>
            <a:pPr algn="ctr"/>
            <a:r>
              <a:rPr lang="ru-RU" sz="1900" dirty="0"/>
              <a:t>в интересах юридического лица.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664" y="483312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ФЗ «О противодействии коррупции»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от 25.12.2008 273-ФЗ</a:t>
            </a:r>
          </a:p>
        </p:txBody>
      </p:sp>
    </p:spTree>
    <p:extLst>
      <p:ext uri="{BB962C8B-B14F-4D97-AF65-F5344CB8AC3E}">
        <p14:creationId xmlns:p14="http://schemas.microsoft.com/office/powerpoint/2010/main" val="7308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496" y="1628800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Исполнение </a:t>
            </a:r>
            <a:r>
              <a:rPr lang="ru-RU" sz="2400" b="1" dirty="0"/>
              <a:t>заказа</a:t>
            </a:r>
          </a:p>
          <a:p>
            <a:r>
              <a:rPr lang="ru-RU" sz="2400" b="1" dirty="0"/>
              <a:t>1. </a:t>
            </a:r>
            <a:r>
              <a:rPr lang="ru-RU" sz="2400" b="1" dirty="0" smtClean="0"/>
              <a:t>Администрирование контракта</a:t>
            </a:r>
            <a:endParaRPr lang="ru-RU" sz="2400" b="1" dirty="0"/>
          </a:p>
          <a:p>
            <a:r>
              <a:rPr lang="ru-RU" sz="2400" dirty="0" smtClean="0"/>
              <a:t>- Необоснованно жесткое администрирование исполнением контракта </a:t>
            </a:r>
            <a:r>
              <a:rPr lang="ru-RU" sz="2400" dirty="0"/>
              <a:t>вплоть до вмешательства </a:t>
            </a:r>
            <a:r>
              <a:rPr lang="ru-RU" sz="2400" dirty="0" smtClean="0"/>
              <a:t>в хозяйственную </a:t>
            </a:r>
            <a:r>
              <a:rPr lang="ru-RU" sz="2400" dirty="0"/>
              <a:t>деятельность поставщика;</a:t>
            </a:r>
          </a:p>
          <a:p>
            <a:r>
              <a:rPr lang="ru-RU" sz="2400" dirty="0" smtClean="0"/>
              <a:t>- Затягивание предоставления информации</a:t>
            </a:r>
            <a:r>
              <a:rPr lang="ru-RU" sz="2400" dirty="0"/>
              <a:t>, необходимых </a:t>
            </a:r>
            <a:r>
              <a:rPr lang="ru-RU" sz="2400" dirty="0" smtClean="0"/>
              <a:t>материалов для </a:t>
            </a:r>
            <a:r>
              <a:rPr lang="ru-RU" sz="2400" dirty="0"/>
              <a:t>исполнения заказа со </a:t>
            </a:r>
            <a:r>
              <a:rPr lang="ru-RU" sz="2400" dirty="0" smtClean="0"/>
              <a:t>стороны заказчика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 Обременение контракта дополнительными необъявленными условиями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 Необоснованное отвлечение поставщика </a:t>
            </a:r>
            <a:r>
              <a:rPr lang="ru-RU" sz="2400" dirty="0"/>
              <a:t>от исполнения заказа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367" y="1337521"/>
            <a:ext cx="94870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2</a:t>
            </a:r>
            <a:r>
              <a:rPr lang="ru-RU" sz="2800" b="1" dirty="0"/>
              <a:t>. Приемка </a:t>
            </a:r>
            <a:r>
              <a:rPr lang="ru-RU" sz="2800" b="1" dirty="0" smtClean="0"/>
              <a:t>продукции</a:t>
            </a:r>
          </a:p>
          <a:p>
            <a:r>
              <a:rPr lang="ru-RU" sz="2800" dirty="0" smtClean="0"/>
              <a:t>- Необоснованно жесткие (мягкие</a:t>
            </a:r>
            <a:r>
              <a:rPr lang="ru-RU" sz="2800" dirty="0"/>
              <a:t>) необъявленные </a:t>
            </a:r>
            <a:r>
              <a:rPr lang="ru-RU" sz="2800" dirty="0" smtClean="0"/>
              <a:t>условия приемки </a:t>
            </a:r>
            <a:r>
              <a:rPr lang="ru-RU" sz="2800" dirty="0"/>
              <a:t>продукции по контракту;</a:t>
            </a:r>
          </a:p>
          <a:p>
            <a:r>
              <a:rPr lang="ru-RU" sz="2800" dirty="0" smtClean="0"/>
              <a:t>- Необоснованное затягивание (ускорение</a:t>
            </a:r>
            <a:r>
              <a:rPr lang="ru-RU" sz="2800" dirty="0"/>
              <a:t>) приемки и оплаты </a:t>
            </a:r>
            <a:r>
              <a:rPr lang="ru-RU" sz="2800" dirty="0" smtClean="0"/>
              <a:t>по контракту</a:t>
            </a:r>
            <a:r>
              <a:rPr lang="ru-RU" sz="2800" dirty="0"/>
              <a:t>;</a:t>
            </a:r>
          </a:p>
          <a:p>
            <a:r>
              <a:rPr lang="ru-RU" sz="2800" b="1" dirty="0" smtClean="0"/>
              <a:t>3</a:t>
            </a:r>
            <a:r>
              <a:rPr lang="ru-RU" sz="2800" b="1" dirty="0"/>
              <a:t>. </a:t>
            </a:r>
            <a:r>
              <a:rPr lang="ru-RU" sz="2800" b="1" dirty="0" smtClean="0"/>
              <a:t>Гарантийный период</a:t>
            </a:r>
            <a:endParaRPr lang="ru-RU" sz="2800" b="1" dirty="0"/>
          </a:p>
          <a:p>
            <a:r>
              <a:rPr lang="ru-RU" sz="2800" dirty="0" smtClean="0"/>
              <a:t>- Отсутствие </a:t>
            </a:r>
            <a:r>
              <a:rPr lang="ru-RU" sz="2800" dirty="0"/>
              <a:t>контроля </a:t>
            </a:r>
            <a:r>
              <a:rPr lang="ru-RU" sz="2800" dirty="0" smtClean="0"/>
              <a:t>за исполнением </a:t>
            </a:r>
            <a:r>
              <a:rPr lang="ru-RU" sz="2800" dirty="0"/>
              <a:t>гарантий;</a:t>
            </a:r>
          </a:p>
          <a:p>
            <a:r>
              <a:rPr lang="ru-RU" sz="2800" dirty="0" smtClean="0"/>
              <a:t>- Необоснованные </a:t>
            </a:r>
            <a:r>
              <a:rPr lang="ru-RU" sz="2800" dirty="0"/>
              <a:t>претензии </a:t>
            </a:r>
            <a:r>
              <a:rPr lang="ru-RU" sz="2800" dirty="0" smtClean="0"/>
              <a:t>по объему </a:t>
            </a:r>
            <a:r>
              <a:rPr lang="ru-RU" sz="2800" dirty="0"/>
              <a:t>и срокам гарантий;</a:t>
            </a:r>
          </a:p>
          <a:p>
            <a:r>
              <a:rPr lang="ru-RU" sz="2800" dirty="0" smtClean="0"/>
              <a:t>- Изменение условий гарантийного </a:t>
            </a:r>
            <a:r>
              <a:rPr lang="ru-RU" sz="2800" dirty="0"/>
              <a:t>обслуживания;</a:t>
            </a:r>
          </a:p>
          <a:p>
            <a:r>
              <a:rPr lang="ru-RU" sz="2800" dirty="0" smtClean="0"/>
              <a:t>- Игнорирование гарантийного периода</a:t>
            </a:r>
            <a:r>
              <a:rPr lang="ru-RU" sz="2800" dirty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1130" y="1556791"/>
            <a:ext cx="91450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Изменение </a:t>
            </a:r>
            <a:r>
              <a:rPr lang="ru-RU" sz="2400" dirty="0"/>
              <a:t>условий контракта;</a:t>
            </a:r>
          </a:p>
          <a:p>
            <a:r>
              <a:rPr lang="ru-RU" sz="2400" dirty="0" smtClean="0"/>
              <a:t>- Изменение </a:t>
            </a:r>
            <a:r>
              <a:rPr lang="ru-RU" sz="2400" dirty="0"/>
              <a:t>технических спецификаций (если в контракте не</a:t>
            </a:r>
          </a:p>
          <a:p>
            <a:r>
              <a:rPr lang="ru-RU" sz="2400" dirty="0"/>
              <a:t>конкретизовалась продукция);</a:t>
            </a:r>
          </a:p>
          <a:p>
            <a:r>
              <a:rPr lang="ru-RU" sz="2400" dirty="0" smtClean="0"/>
              <a:t>- Выборка </a:t>
            </a:r>
            <a:r>
              <a:rPr lang="ru-RU" sz="2400" dirty="0"/>
              <a:t>объема контракта;</a:t>
            </a:r>
          </a:p>
          <a:p>
            <a:r>
              <a:rPr lang="ru-RU" sz="2400" dirty="0" smtClean="0"/>
              <a:t>- Расторжение </a:t>
            </a:r>
            <a:r>
              <a:rPr lang="ru-RU" sz="2400" dirty="0"/>
              <a:t>по частичному исполнению;</a:t>
            </a:r>
          </a:p>
          <a:p>
            <a:r>
              <a:rPr lang="ru-RU" sz="2400" dirty="0" smtClean="0"/>
              <a:t>- Приемка </a:t>
            </a:r>
            <a:r>
              <a:rPr lang="ru-RU" sz="2400" dirty="0"/>
              <a:t>продукции (приемка несоответствующей, «плата» за приемку);</a:t>
            </a:r>
          </a:p>
          <a:p>
            <a:r>
              <a:rPr lang="ru-RU" sz="2400" dirty="0" smtClean="0"/>
              <a:t>- Оплата </a:t>
            </a:r>
            <a:r>
              <a:rPr lang="ru-RU" sz="2400" dirty="0"/>
              <a:t>продукции по фиктивным актам</a:t>
            </a:r>
          </a:p>
          <a:p>
            <a:r>
              <a:rPr lang="ru-RU" sz="2400" dirty="0" smtClean="0"/>
              <a:t>- «</a:t>
            </a:r>
            <a:r>
              <a:rPr lang="ru-RU" sz="2400" dirty="0"/>
              <a:t>Плата» за «правильную» трактовку «управляемых» условий контракта;</a:t>
            </a:r>
          </a:p>
          <a:p>
            <a:r>
              <a:rPr lang="ru-RU" sz="2400" dirty="0" smtClean="0"/>
              <a:t>- Приемка </a:t>
            </a:r>
            <a:r>
              <a:rPr lang="ru-RU" sz="2400" dirty="0" err="1"/>
              <a:t>непоставленной</a:t>
            </a:r>
            <a:r>
              <a:rPr lang="ru-RU" sz="2400" dirty="0"/>
              <a:t> продукции;</a:t>
            </a:r>
          </a:p>
          <a:p>
            <a:r>
              <a:rPr lang="ru-RU" sz="2400" dirty="0" smtClean="0"/>
              <a:t>- Уклонение </a:t>
            </a:r>
            <a:r>
              <a:rPr lang="ru-RU" sz="2400" dirty="0"/>
              <a:t>от требования выплаты неустойки, штрафов и пеней.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6536" y="1700808"/>
            <a:ext cx="763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Возбуждение </a:t>
            </a:r>
            <a:r>
              <a:rPr lang="ru-RU" sz="2800" dirty="0"/>
              <a:t>уголовного дела при проведении</a:t>
            </a:r>
          </a:p>
          <a:p>
            <a:r>
              <a:rPr lang="ru-RU" sz="2800" dirty="0"/>
              <a:t>госзаказов возможно за:</a:t>
            </a:r>
          </a:p>
          <a:p>
            <a:r>
              <a:rPr lang="ru-RU" sz="2800" dirty="0"/>
              <a:t>1. превышение должностных полномочий,</a:t>
            </a:r>
          </a:p>
          <a:p>
            <a:r>
              <a:rPr lang="ru-RU" sz="2800" dirty="0"/>
              <a:t>2. мошенничество;</a:t>
            </a:r>
          </a:p>
          <a:p>
            <a:r>
              <a:rPr lang="ru-RU" sz="2800" dirty="0"/>
              <a:t>3. Получение-дачу взятки.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8296" y="575645"/>
            <a:ext cx="704052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Возбуждение уголовных дел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79"/>
          <p:cNvSpPr>
            <a:spLocks noChangeArrowheads="1"/>
          </p:cNvSpPr>
          <p:nvPr/>
        </p:nvSpPr>
        <p:spPr bwMode="auto">
          <a:xfrm>
            <a:off x="108368" y="358061"/>
            <a:ext cx="7572429" cy="89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87" tIns="53643" rIns="107287" bIns="53643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</a:rPr>
              <a:t>Ответственность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2520" y="1556792"/>
            <a:ext cx="8488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КоАП </a:t>
            </a:r>
            <a:r>
              <a:rPr lang="ru-RU" dirty="0"/>
              <a:t>РФ предусматривает </a:t>
            </a:r>
            <a:r>
              <a:rPr lang="ru-RU" dirty="0" smtClean="0"/>
              <a:t>наложение административных </a:t>
            </a:r>
            <a:r>
              <a:rPr lang="ru-RU" dirty="0"/>
              <a:t>штрафов в случае</a:t>
            </a:r>
          </a:p>
          <a:p>
            <a:r>
              <a:rPr lang="ru-RU" dirty="0"/>
              <a:t>нарушений </a:t>
            </a:r>
            <a:r>
              <a:rPr lang="ru-RU" dirty="0" smtClean="0"/>
              <a:t>законодательства размещении </a:t>
            </a:r>
            <a:r>
              <a:rPr lang="ru-RU" dirty="0"/>
              <a:t>заказов </a:t>
            </a:r>
            <a:r>
              <a:rPr lang="ru-RU" dirty="0" smtClean="0"/>
              <a:t>(№ </a:t>
            </a:r>
            <a:r>
              <a:rPr lang="ru-RU" dirty="0"/>
              <a:t>160-ФЗ </a:t>
            </a:r>
            <a:r>
              <a:rPr lang="ru-RU" dirty="0" smtClean="0"/>
              <a:t>от 17.07.2009);</a:t>
            </a:r>
          </a:p>
          <a:p>
            <a:r>
              <a:rPr lang="ru-RU" dirty="0"/>
              <a:t>Глава </a:t>
            </a:r>
            <a:r>
              <a:rPr lang="ru-RU" dirty="0" smtClean="0"/>
              <a:t>30 УК РФ «преступления </a:t>
            </a:r>
            <a:r>
              <a:rPr lang="ru-RU" dirty="0"/>
              <a:t>против государственной власти, </a:t>
            </a:r>
            <a:r>
              <a:rPr lang="ru-RU" dirty="0" smtClean="0"/>
              <a:t>интересов государственной </a:t>
            </a:r>
            <a:r>
              <a:rPr lang="ru-RU" dirty="0"/>
              <a:t>службы и службы в органах местного </a:t>
            </a:r>
            <a:r>
              <a:rPr lang="ru-RU" dirty="0" smtClean="0"/>
              <a:t>самоуправления» содержит ответственность:</a:t>
            </a:r>
            <a:endParaRPr lang="ru-RU" dirty="0"/>
          </a:p>
          <a:p>
            <a:r>
              <a:rPr lang="ru-RU" dirty="0"/>
              <a:t>Статья 285. Злоупотребление должностными полномочиями</a:t>
            </a:r>
          </a:p>
          <a:p>
            <a:r>
              <a:rPr lang="ru-RU" dirty="0"/>
              <a:t>Статья 285.1. Нецелевое расходование бюджетных средств</a:t>
            </a:r>
          </a:p>
          <a:p>
            <a:r>
              <a:rPr lang="ru-RU" dirty="0"/>
              <a:t>Статья 285.2. Нецелевое расходование </a:t>
            </a:r>
            <a:r>
              <a:rPr lang="ru-RU" dirty="0" smtClean="0"/>
              <a:t>средств государственных </a:t>
            </a:r>
            <a:r>
              <a:rPr lang="ru-RU" dirty="0"/>
              <a:t>внебюджетных фондов</a:t>
            </a:r>
          </a:p>
          <a:p>
            <a:r>
              <a:rPr lang="ru-RU" dirty="0"/>
              <a:t>Статья 286. Превышение должностных полномочий</a:t>
            </a:r>
          </a:p>
          <a:p>
            <a:r>
              <a:rPr lang="ru-RU" dirty="0"/>
              <a:t>Статья 288. Присвоение полномочий должностного лица</a:t>
            </a:r>
          </a:p>
          <a:p>
            <a:r>
              <a:rPr lang="ru-RU" dirty="0"/>
              <a:t>Статья 289. Незаконное участие в </a:t>
            </a:r>
            <a:r>
              <a:rPr lang="ru-RU" dirty="0" smtClean="0"/>
              <a:t>предпринимательской деятельности</a:t>
            </a:r>
            <a:endParaRPr lang="ru-RU" dirty="0"/>
          </a:p>
          <a:p>
            <a:r>
              <a:rPr lang="ru-RU" dirty="0"/>
              <a:t>Статья 290. Получение взятки</a:t>
            </a:r>
          </a:p>
          <a:p>
            <a:r>
              <a:rPr lang="ru-RU" dirty="0"/>
              <a:t>Статья 292. Служебный подлог</a:t>
            </a:r>
          </a:p>
          <a:p>
            <a:r>
              <a:rPr lang="ru-RU" dirty="0" smtClean="0"/>
              <a:t>Статья 178  УК предусматривает уголовную </a:t>
            </a:r>
            <a:r>
              <a:rPr lang="ru-RU" dirty="0"/>
              <a:t>ответственность </a:t>
            </a:r>
            <a:r>
              <a:rPr lang="ru-RU" dirty="0" smtClean="0"/>
              <a:t>за картельный </a:t>
            </a:r>
            <a:r>
              <a:rPr lang="ru-RU" dirty="0"/>
              <a:t>сговор. Нарушителям </a:t>
            </a:r>
            <a:r>
              <a:rPr lang="ru-RU" dirty="0" smtClean="0"/>
              <a:t>грозит до </a:t>
            </a:r>
            <a:r>
              <a:rPr lang="ru-RU" dirty="0"/>
              <a:t>6 лет лишения свободы</a:t>
            </a:r>
            <a:r>
              <a:rPr lang="ru-RU" dirty="0" smtClean="0"/>
              <a:t>.(№ </a:t>
            </a:r>
            <a:r>
              <a:rPr lang="ru-RU" dirty="0"/>
              <a:t>216-ФЗ от 29.07.2009)</a:t>
            </a:r>
          </a:p>
        </p:txBody>
      </p:sp>
    </p:spTree>
    <p:extLst>
      <p:ext uri="{BB962C8B-B14F-4D97-AF65-F5344CB8AC3E}">
        <p14:creationId xmlns:p14="http://schemas.microsoft.com/office/powerpoint/2010/main" val="30785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" y="1587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4489" y="1354301"/>
            <a:ext cx="89289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21 </a:t>
            </a:r>
            <a:r>
              <a:rPr lang="ru-RU" sz="2800" dirty="0"/>
              <a:t>декабря 2017 </a:t>
            </a:r>
            <a:r>
              <a:rPr lang="ru-RU" sz="2800" dirty="0" smtClean="0"/>
              <a:t>года Президентом РФ </a:t>
            </a:r>
            <a:r>
              <a:rPr lang="ru-RU" sz="2800" dirty="0"/>
              <a:t>подписан </a:t>
            </a:r>
            <a:r>
              <a:rPr lang="ru-RU" sz="2800" dirty="0" smtClean="0"/>
              <a:t>Указ №</a:t>
            </a:r>
            <a:r>
              <a:rPr lang="ru-RU" sz="2800" dirty="0"/>
              <a:t> 618 “Об основных направлениях государственной политики по развитию конкуренции”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4488" y="2747267"/>
            <a:ext cx="849694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Согласно которого:</a:t>
            </a:r>
          </a:p>
          <a:p>
            <a:r>
              <a:rPr lang="ru-RU" sz="2800" dirty="0"/>
              <a:t>В целях укрепления национальной экономики, дальнейшего развития конкуренции и недопущения монополистической деятельности постановлено считать активное содействие развитию конкуренции в Российской Федерации приоритетным направлением деятельности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85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" y="1587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6496" y="1337521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Определить в качестве основополагающих принципов государственной политики по развитию </a:t>
            </a:r>
            <a:r>
              <a:rPr lang="ru-RU" b="1" dirty="0" smtClean="0"/>
              <a:t>конкуренции (в </a:t>
            </a:r>
            <a:r>
              <a:rPr lang="ru-RU" b="1" dirty="0"/>
              <a:t>том </a:t>
            </a:r>
            <a:r>
              <a:rPr lang="ru-RU" b="1" dirty="0" smtClean="0"/>
              <a:t>числе):</a:t>
            </a:r>
            <a:endParaRPr lang="ru-RU" dirty="0"/>
          </a:p>
          <a:p>
            <a:r>
              <a:rPr lang="ru-RU" dirty="0"/>
              <a:t>-сокращение доли хозяйствующих субъектов, учреждаемых или контролируемых государством или муниципальными образованиями, в общем количестве хозяйствующих субъектов, осуществляющих деятельность на товарных рынках;</a:t>
            </a:r>
          </a:p>
          <a:p>
            <a:r>
              <a:rPr lang="ru-RU" dirty="0"/>
              <a:t>-недопустимость сдерживания экономически оправданного перехода сфер естественных монополий из состояния естественной монополии в состояние конкурентного рынка;</a:t>
            </a:r>
          </a:p>
          <a:p>
            <a:r>
              <a:rPr lang="ru-RU" dirty="0"/>
              <a:t>-сочетание превентивного и последующего контроля для целей защиты конкуренции;</a:t>
            </a:r>
          </a:p>
          <a:p>
            <a:r>
              <a:rPr lang="ru-RU" dirty="0"/>
              <a:t>- ответственность органов государственной власти и органов местного самоуправления за реализацию государственной политики по развитию конкуренции;</a:t>
            </a:r>
          </a:p>
          <a:p>
            <a:r>
              <a:rPr lang="ru-RU" dirty="0"/>
              <a:t>-внедрение риск-ориентированного подхода в деятельности органов государственного контроля (надзора);</a:t>
            </a:r>
          </a:p>
          <a:p>
            <a:r>
              <a:rPr lang="ru-RU" dirty="0"/>
              <a:t>-совершенствование антимонопольного регулирования в условиях развития цифровой экономики и ее глобализации в целях эффективного пресечения нарушений антимонопольного законодательства, носящих трансграничный характер, и повышения конкурентоспособности российских компаний на мировых рынках.</a:t>
            </a:r>
          </a:p>
        </p:txBody>
      </p:sp>
    </p:spTree>
    <p:extLst>
      <p:ext uri="{BB962C8B-B14F-4D97-AF65-F5344CB8AC3E}">
        <p14:creationId xmlns:p14="http://schemas.microsoft.com/office/powerpoint/2010/main" val="23301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" y="1587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4488" y="1214031"/>
            <a:ext cx="94329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Определить основополагающими принципами осуществления деятельности федеральных органов исполнительной власти:</a:t>
            </a:r>
            <a:endParaRPr lang="ru-RU" sz="1600" dirty="0"/>
          </a:p>
          <a:p>
            <a:r>
              <a:rPr lang="ru-RU" sz="1600" dirty="0"/>
              <a:t>-запрет на введение и (или) сохранение ограничений, создающих дискриминационные условия в отношении отдельных видов экономической деятельности, производства и оборота отдельных видов товаров, оказания отдельных видов услуг, за исключением случаев, предусмотренных федеральными законами, правовыми актами Президента Российской Федерации, правовыми актами Правительства Российской Федерации;</a:t>
            </a:r>
          </a:p>
          <a:p>
            <a:r>
              <a:rPr lang="ru-RU" sz="1600" dirty="0"/>
              <a:t>- запрет на необоснованное вмешательство в свободное функционирование товарных рынков, издание актов, принятие решений, которые могут привести к недопущению, устранению конкуренции.</a:t>
            </a:r>
          </a:p>
          <a:p>
            <a:r>
              <a:rPr lang="ru-RU" sz="1600" dirty="0"/>
              <a:t>Саморегулируемым организациям, общественным организациям, профессиональным союзам и советам потребителей рекомендовано:</a:t>
            </a:r>
          </a:p>
          <a:p>
            <a:r>
              <a:rPr lang="ru-RU" sz="1600" dirty="0"/>
              <a:t>-принять активное участие в работе совещательных органов по развитию конкуренции;</a:t>
            </a:r>
          </a:p>
          <a:p>
            <a:r>
              <a:rPr lang="ru-RU" sz="1600" dirty="0"/>
              <a:t>- использовать механизм общественного контроля за деятельностью органов государственной власти и местного самоуправления для выявления актов и действий, направленных на ограничение конкуренции и создание необоснованных административных барьеров;</a:t>
            </a:r>
          </a:p>
          <a:p>
            <a:r>
              <a:rPr lang="ru-RU" sz="1600" dirty="0"/>
              <a:t>Высшим должностным лицам (руководителям высших исполнительных органов государственной власти) субъектов Российской Федерации активизировать работу по развитию конкуренции в субъектах Российской Федерации.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Указом  утвержден Национальный план развития конкуренции в Российской Федерации на 2018 - 2020 годы.</a:t>
            </a:r>
          </a:p>
        </p:txBody>
      </p:sp>
    </p:spTree>
    <p:extLst>
      <p:ext uri="{BB962C8B-B14F-4D97-AF65-F5344CB8AC3E}">
        <p14:creationId xmlns:p14="http://schemas.microsoft.com/office/powerpoint/2010/main" val="12673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" y="1587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735" y="1412775"/>
            <a:ext cx="92727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«Национальный план развития конкуренции в Российской Федерации на 2018 - 2020 годы»</a:t>
            </a:r>
            <a:endParaRPr lang="ru-RU" dirty="0"/>
          </a:p>
          <a:p>
            <a:r>
              <a:rPr lang="ru-RU" dirty="0"/>
              <a:t>г) федеральным органам исполнительной власти, государственным компаниям и государственным корпорациям при организации закупочной деятельности:</a:t>
            </a:r>
          </a:p>
          <a:p>
            <a:r>
              <a:rPr lang="ru-RU" dirty="0"/>
              <a:t>-считать приоритетным обеспечение недискриминационного доступа поставщиков к закупкам товаров, работ, услуг;</a:t>
            </a:r>
          </a:p>
          <a:p>
            <a:r>
              <a:rPr lang="ru-RU" dirty="0"/>
              <a:t>-обеспечить внедрение показателей, характеризующих эффективность закупок товаров, работ, услуг, в том числе подведомственными организациями;</a:t>
            </a:r>
          </a:p>
          <a:p>
            <a:r>
              <a:rPr lang="ru-RU" dirty="0"/>
              <a:t>д) Министерству внутренних дел РФ, Следственному комитету РФ и Федеральной службе безопасности РФ обеспечить организацию в пределах своих полномочий во взаимодействии с федеральными органами исполнительной власти выявления, предупреждения, пресечения и раскрытия ограничивающих конкуренцию соглашений (картелей), запрещенных в соответствии с антимонопольным законодательством;</a:t>
            </a:r>
          </a:p>
          <a:p>
            <a:r>
              <a:rPr lang="ru-RU" dirty="0" smtClean="0"/>
              <a:t>	Приложением </a:t>
            </a:r>
            <a:r>
              <a:rPr lang="ru-RU" dirty="0"/>
              <a:t>к Национальному плану развития конкуренции в Российской Федерации на 2018 - 2020 годы является Перечень отраслей (сфер) экономики (видов деятельности) и ожидаемых результатов развития конкуренции</a:t>
            </a:r>
          </a:p>
        </p:txBody>
      </p:sp>
    </p:spTree>
    <p:extLst>
      <p:ext uri="{BB962C8B-B14F-4D97-AF65-F5344CB8AC3E}">
        <p14:creationId xmlns:p14="http://schemas.microsoft.com/office/powerpoint/2010/main" val="21776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" y="1587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7695" y="1381744"/>
            <a:ext cx="4499281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/>
              <a:t>- </a:t>
            </a:r>
            <a:r>
              <a:rPr lang="ru-RU" sz="1600" dirty="0" smtClean="0"/>
              <a:t>Здравоохранение</a:t>
            </a:r>
            <a:r>
              <a:rPr lang="ru-RU" sz="1600" dirty="0"/>
              <a:t>, в том числе рынки лекарственных препаратов для медицинского применения, рынки медицинских изделий, рынки медицинских услуг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6662" y="1361590"/>
            <a:ext cx="449272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обеспечение функционирования рынков лекарственных препаратов для медицинского применения и рынков медицинских изделий на принципах взаимозаменяемости; снижение цен на лекарственные препараты для медицинского применения и медицинские изделия, улучшение их доступности для граждан; обеспечение недискриминационного распределения финансовых средств системы обязательного медицинского страхования за оплату медицинских услуг, оказанных гражданам в рамках программы гарантий бесплатного оказания медицинской помощи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5574" y="5132381"/>
            <a:ext cx="2436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- Рынок </a:t>
            </a:r>
            <a:r>
              <a:rPr lang="ru-RU" sz="1600" dirty="0"/>
              <a:t>социальных услуг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88407" y="4932326"/>
            <a:ext cx="3916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обеспечение возможности участия в оказании социальных услуг негосударственным организациям на недискриминационной основе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92560" y="317896"/>
            <a:ext cx="5385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Перечень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отраслей (сфер) экономики (видов деятельности) и ожидаемых результатов развития конкуренции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79"/>
          <p:cNvSpPr>
            <a:spLocks noChangeArrowheads="1"/>
          </p:cNvSpPr>
          <p:nvPr/>
        </p:nvSpPr>
        <p:spPr bwMode="auto">
          <a:xfrm>
            <a:off x="-47657" y="358061"/>
            <a:ext cx="7572429" cy="89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87" tIns="53643" rIns="107287" bIns="53643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ru-RU" altLang="ru-RU" sz="1600" b="1" dirty="0" smtClean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2518" y="1772816"/>
            <a:ext cx="89628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деятельность </a:t>
            </a:r>
            <a:r>
              <a:rPr lang="ru-RU" dirty="0"/>
              <a:t>федеральных органов государственной власти, органов</a:t>
            </a:r>
          </a:p>
          <a:p>
            <a:r>
              <a:rPr lang="ru-RU" dirty="0"/>
              <a:t>государственной власти субъектов Российской Федерации, органов местного</a:t>
            </a:r>
          </a:p>
          <a:p>
            <a:r>
              <a:rPr lang="ru-RU" dirty="0"/>
              <a:t>самоуправления, институтов гражданского общества, организаций и</a:t>
            </a:r>
          </a:p>
          <a:p>
            <a:r>
              <a:rPr lang="ru-RU" dirty="0"/>
              <a:t>физических лиц в пределах их полномочий:</a:t>
            </a:r>
          </a:p>
          <a:p>
            <a:r>
              <a:rPr lang="ru-RU" dirty="0"/>
              <a:t>а) по предупреждению коррупции, в том числе по выявлению и последующему</a:t>
            </a:r>
          </a:p>
          <a:p>
            <a:r>
              <a:rPr lang="ru-RU" dirty="0"/>
              <a:t>устранению причин коррупции (профилактика коррупции);</a:t>
            </a:r>
          </a:p>
          <a:p>
            <a:r>
              <a:rPr lang="ru-RU" dirty="0"/>
              <a:t>б) по выявлению, предупреждению, пресечению, раскрытию и расследованию</a:t>
            </a:r>
          </a:p>
          <a:p>
            <a:r>
              <a:rPr lang="ru-RU" dirty="0"/>
              <a:t>коррупционных правонарушений (борьба с коррупцией);</a:t>
            </a:r>
          </a:p>
          <a:p>
            <a:r>
              <a:rPr lang="ru-RU" dirty="0"/>
              <a:t>в) по минимизации и (или) ликвидации последствий коррупционных</a:t>
            </a:r>
          </a:p>
          <a:p>
            <a:r>
              <a:rPr lang="ru-RU" dirty="0"/>
              <a:t>правонарушений.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28664" y="483312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Противодействие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26560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79"/>
          <p:cNvSpPr>
            <a:spLocks noChangeArrowheads="1"/>
          </p:cNvSpPr>
          <p:nvPr/>
        </p:nvSpPr>
        <p:spPr bwMode="auto">
          <a:xfrm>
            <a:off x="-47657" y="358061"/>
            <a:ext cx="7572429" cy="89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87" tIns="53643" rIns="107287" bIns="53643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ru-RU" altLang="ru-RU" sz="1600" b="1" dirty="0" smtClean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1257" y="1462138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Формирование </a:t>
            </a:r>
            <a:r>
              <a:rPr lang="ru-RU" sz="2400" b="1" dirty="0"/>
              <a:t>заказа</a:t>
            </a:r>
          </a:p>
          <a:p>
            <a:r>
              <a:rPr lang="ru-RU" sz="2400" dirty="0"/>
              <a:t>1. </a:t>
            </a:r>
            <a:r>
              <a:rPr lang="ru-RU" sz="2400" dirty="0" smtClean="0"/>
              <a:t>Определение приоритетов</a:t>
            </a:r>
            <a:r>
              <a:rPr lang="ru-RU" sz="2400" dirty="0"/>
              <a:t> </a:t>
            </a:r>
            <a:r>
              <a:rPr lang="ru-RU" sz="2400" dirty="0" smtClean="0"/>
              <a:t>заявок на закупку</a:t>
            </a:r>
            <a:endParaRPr lang="ru-RU" sz="2400" dirty="0"/>
          </a:p>
          <a:p>
            <a:r>
              <a:rPr lang="ru-RU" sz="2400" dirty="0" smtClean="0"/>
              <a:t>- Расстановка </a:t>
            </a:r>
            <a:r>
              <a:rPr lang="ru-RU" sz="2400" dirty="0"/>
              <a:t>мнимых приоритетов </a:t>
            </a:r>
            <a:r>
              <a:rPr lang="ru-RU" sz="2400" dirty="0" smtClean="0"/>
              <a:t>по предмету</a:t>
            </a:r>
            <a:r>
              <a:rPr lang="ru-RU" sz="2400" dirty="0"/>
              <a:t>, объему, срокам</a:t>
            </a:r>
          </a:p>
          <a:p>
            <a:r>
              <a:rPr lang="ru-RU" sz="2400" dirty="0"/>
              <a:t>удовлетворения потребности;</a:t>
            </a:r>
          </a:p>
          <a:p>
            <a:r>
              <a:rPr lang="ru-RU" sz="2400" dirty="0" smtClean="0"/>
              <a:t>- Лоббирование </a:t>
            </a:r>
            <a:r>
              <a:rPr lang="ru-RU" sz="2400" dirty="0"/>
              <a:t>инвестиций </a:t>
            </a:r>
            <a:r>
              <a:rPr lang="ru-RU" sz="2400" dirty="0" smtClean="0"/>
              <a:t>в «нужную</a:t>
            </a:r>
            <a:r>
              <a:rPr lang="ru-RU" sz="2400" dirty="0"/>
              <a:t>» чиновнику сферу бизнеса;</a:t>
            </a:r>
          </a:p>
          <a:p>
            <a:r>
              <a:rPr lang="ru-RU" sz="2400" dirty="0" smtClean="0"/>
              <a:t>- Определение </a:t>
            </a:r>
            <a:r>
              <a:rPr lang="ru-RU" sz="2400" dirty="0"/>
              <a:t>круга и </a:t>
            </a:r>
            <a:r>
              <a:rPr lang="ru-RU" sz="2400" dirty="0" smtClean="0"/>
              <a:t>места расположения </a:t>
            </a:r>
            <a:r>
              <a:rPr lang="ru-RU" sz="2400" dirty="0"/>
              <a:t>потребителей, объема</a:t>
            </a:r>
          </a:p>
          <a:p>
            <a:r>
              <a:rPr lang="ru-RU" sz="2400" dirty="0"/>
              <a:t>потребления;</a:t>
            </a:r>
          </a:p>
          <a:p>
            <a:r>
              <a:rPr lang="ru-RU" sz="2400" dirty="0" smtClean="0"/>
              <a:t>- Определение </a:t>
            </a:r>
            <a:r>
              <a:rPr lang="ru-RU" sz="2400" dirty="0"/>
              <a:t>объема </a:t>
            </a:r>
            <a:r>
              <a:rPr lang="ru-RU" sz="2400" dirty="0" smtClean="0"/>
              <a:t>необходимых средств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8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79"/>
          <p:cNvSpPr>
            <a:spLocks noChangeArrowheads="1"/>
          </p:cNvSpPr>
          <p:nvPr/>
        </p:nvSpPr>
        <p:spPr bwMode="auto">
          <a:xfrm>
            <a:off x="-47657" y="358061"/>
            <a:ext cx="7572429" cy="89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87" tIns="53643" rIns="107287" bIns="53643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ru-RU" altLang="ru-RU" sz="1600" b="1" dirty="0" smtClean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0443" y="1556791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</a:t>
            </a:r>
            <a:r>
              <a:rPr lang="ru-RU" sz="2400" dirty="0"/>
              <a:t>. </a:t>
            </a:r>
            <a:r>
              <a:rPr lang="ru-RU" sz="2400" dirty="0" smtClean="0"/>
              <a:t>Исследование рынка:</a:t>
            </a:r>
            <a:endParaRPr lang="ru-RU" sz="2400" dirty="0"/>
          </a:p>
          <a:p>
            <a:r>
              <a:rPr lang="ru-RU" sz="2400" dirty="0" smtClean="0"/>
              <a:t>- Необоснованное расширение (ограничение</a:t>
            </a:r>
            <a:r>
              <a:rPr lang="ru-RU" sz="2400" dirty="0"/>
              <a:t>) круга </a:t>
            </a:r>
            <a:r>
              <a:rPr lang="ru-RU" sz="2400" dirty="0" smtClean="0"/>
              <a:t>возможных поставщиков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 Необоснованное расширение (сужение</a:t>
            </a:r>
            <a:r>
              <a:rPr lang="ru-RU" sz="2400" dirty="0"/>
              <a:t>) круга </a:t>
            </a:r>
            <a:r>
              <a:rPr lang="ru-RU" sz="2400" dirty="0" smtClean="0"/>
              <a:t>удовлетворяющей потребность </a:t>
            </a:r>
            <a:r>
              <a:rPr lang="ru-RU" sz="2400" dirty="0"/>
              <a:t>продукции;</a:t>
            </a:r>
          </a:p>
          <a:p>
            <a:r>
              <a:rPr lang="ru-RU" sz="2400" dirty="0" smtClean="0"/>
              <a:t>- Необоснованное расширение (ограничение</a:t>
            </a:r>
            <a:r>
              <a:rPr lang="ru-RU" sz="2400" dirty="0"/>
              <a:t>), упрощение (усложнение)</a:t>
            </a:r>
          </a:p>
          <a:p>
            <a:r>
              <a:rPr lang="ru-RU" sz="2400" dirty="0"/>
              <a:t>необходимых условий контракта </a:t>
            </a:r>
            <a:r>
              <a:rPr lang="ru-RU" sz="2400" dirty="0" smtClean="0"/>
              <a:t>и оговорок </a:t>
            </a:r>
            <a:r>
              <a:rPr lang="ru-RU" sz="2400" dirty="0"/>
              <a:t>относительно их исполнения;</a:t>
            </a:r>
          </a:p>
          <a:p>
            <a:r>
              <a:rPr lang="ru-RU" sz="2400" dirty="0" smtClean="0"/>
              <a:t>- Необоснованное </a:t>
            </a:r>
            <a:r>
              <a:rPr lang="ru-RU" sz="2400" dirty="0"/>
              <a:t>завышение</a:t>
            </a:r>
          </a:p>
          <a:p>
            <a:r>
              <a:rPr lang="ru-RU" sz="2400" dirty="0"/>
              <a:t>(занижение) цены объекта закупок;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79"/>
          <p:cNvSpPr>
            <a:spLocks noChangeArrowheads="1"/>
          </p:cNvSpPr>
          <p:nvPr/>
        </p:nvSpPr>
        <p:spPr bwMode="auto">
          <a:xfrm>
            <a:off x="-47657" y="358061"/>
            <a:ext cx="7572429" cy="89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287" tIns="53643" rIns="107287" bIns="53643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ru-RU" altLang="ru-RU" sz="1600" b="1" dirty="0" smtClean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6519" y="1916832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Идентификация </a:t>
            </a:r>
            <a:r>
              <a:rPr lang="ru-RU" sz="2400" b="1" dirty="0"/>
              <a:t>потребностей</a:t>
            </a:r>
          </a:p>
          <a:p>
            <a:r>
              <a:rPr lang="ru-RU" sz="2400" dirty="0"/>
              <a:t>-</a:t>
            </a:r>
            <a:r>
              <a:rPr lang="ru-RU" sz="2400" dirty="0" smtClean="0"/>
              <a:t> </a:t>
            </a:r>
            <a:r>
              <a:rPr lang="ru-RU" sz="2400" dirty="0"/>
              <a:t>Завышение потребности, не </a:t>
            </a:r>
            <a:r>
              <a:rPr lang="ru-RU" sz="2400" dirty="0" smtClean="0"/>
              <a:t>учет имеющихся </a:t>
            </a:r>
            <a:r>
              <a:rPr lang="ru-RU" sz="2400" dirty="0"/>
              <a:t>запасов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Нарушение условий для </a:t>
            </a:r>
            <a:r>
              <a:rPr lang="ru-RU" sz="2400" dirty="0" smtClean="0"/>
              <a:t>сохранности запасов </a:t>
            </a:r>
            <a:r>
              <a:rPr lang="ru-RU" sz="2400" dirty="0"/>
              <a:t>или преждевременное их</a:t>
            </a:r>
          </a:p>
          <a:p>
            <a:r>
              <a:rPr lang="ru-RU" sz="2400" dirty="0"/>
              <a:t>списание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Порча, неправильная </a:t>
            </a:r>
            <a:r>
              <a:rPr lang="ru-RU" sz="2400" dirty="0" smtClean="0"/>
              <a:t>эксплуатация оборудования </a:t>
            </a:r>
            <a:r>
              <a:rPr lang="ru-RU" sz="2400" dirty="0"/>
              <a:t>для оправдания закупки</a:t>
            </a:r>
          </a:p>
          <a:p>
            <a:r>
              <a:rPr lang="ru-RU" sz="2400" dirty="0"/>
              <a:t>нового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8543" y="1337521"/>
            <a:ext cx="81565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</a:t>
            </a:r>
            <a:r>
              <a:rPr lang="ru-RU" sz="2400" b="1" dirty="0"/>
              <a:t>. Выбор </a:t>
            </a:r>
            <a:r>
              <a:rPr lang="ru-RU" sz="2400" b="1" dirty="0" smtClean="0"/>
              <a:t>способа размещения </a:t>
            </a:r>
            <a:r>
              <a:rPr lang="ru-RU" sz="2400" b="1" dirty="0"/>
              <a:t>заказа</a:t>
            </a:r>
          </a:p>
          <a:p>
            <a:r>
              <a:rPr lang="ru-RU" sz="2400" dirty="0"/>
              <a:t>-</a:t>
            </a:r>
            <a:r>
              <a:rPr lang="ru-RU" sz="2400" dirty="0" smtClean="0"/>
              <a:t> Необоснованное </a:t>
            </a:r>
            <a:r>
              <a:rPr lang="ru-RU" sz="2400" dirty="0"/>
              <a:t>усложнение (</a:t>
            </a:r>
            <a:r>
              <a:rPr lang="ru-RU" sz="2400" dirty="0" smtClean="0"/>
              <a:t>упрощение) процедур </a:t>
            </a:r>
            <a:r>
              <a:rPr lang="ru-RU" sz="2400" dirty="0"/>
              <a:t>определения поставщика;</a:t>
            </a:r>
          </a:p>
          <a:p>
            <a:r>
              <a:rPr lang="ru-RU" sz="2400" dirty="0" smtClean="0"/>
              <a:t>-Неприемлемые </a:t>
            </a:r>
            <a:r>
              <a:rPr lang="ru-RU" sz="2400" dirty="0"/>
              <a:t>(</a:t>
            </a:r>
            <a:r>
              <a:rPr lang="ru-RU" sz="2400" dirty="0" smtClean="0"/>
              <a:t>дискриминационные) критерии </a:t>
            </a:r>
            <a:r>
              <a:rPr lang="ru-RU" sz="2400" dirty="0"/>
              <a:t>допуска и отбора поставщика;</a:t>
            </a:r>
          </a:p>
          <a:p>
            <a:r>
              <a:rPr lang="ru-RU" sz="2400" dirty="0" smtClean="0"/>
              <a:t>-Неадекватный </a:t>
            </a:r>
            <a:r>
              <a:rPr lang="ru-RU" sz="2400" dirty="0"/>
              <a:t>выбор способа по </a:t>
            </a:r>
            <a:r>
              <a:rPr lang="ru-RU" sz="2400" dirty="0" smtClean="0"/>
              <a:t>срокам, цене</a:t>
            </a:r>
            <a:r>
              <a:rPr lang="ru-RU" sz="2400" dirty="0"/>
              <a:t>, объему, особенностям объекта </a:t>
            </a:r>
            <a:r>
              <a:rPr lang="ru-RU" sz="2400" dirty="0" smtClean="0"/>
              <a:t>закупки; конкурентоспособности </a:t>
            </a:r>
            <a:r>
              <a:rPr lang="ru-RU" sz="2400" dirty="0"/>
              <a:t>и специфики </a:t>
            </a:r>
            <a:r>
              <a:rPr lang="ru-RU" sz="2400" dirty="0" smtClean="0"/>
              <a:t>рынка поставщиков</a:t>
            </a:r>
            <a:endParaRPr lang="ru-RU" sz="2400" dirty="0"/>
          </a:p>
          <a:p>
            <a:r>
              <a:rPr lang="ru-RU" sz="2400" dirty="0" smtClean="0"/>
              <a:t>-Коррупционные </a:t>
            </a:r>
            <a:r>
              <a:rPr lang="ru-RU" sz="2400" dirty="0"/>
              <a:t>риски </a:t>
            </a:r>
            <a:r>
              <a:rPr lang="ru-RU" sz="2400" dirty="0" smtClean="0"/>
              <a:t>особенностей процедур </a:t>
            </a:r>
            <a:r>
              <a:rPr lang="ru-RU" sz="2400" dirty="0"/>
              <a:t>(конкурса, аукциона, </a:t>
            </a:r>
            <a:r>
              <a:rPr lang="ru-RU" sz="2400" dirty="0" smtClean="0"/>
              <a:t>электронного аукциона</a:t>
            </a:r>
            <a:r>
              <a:rPr lang="ru-RU" sz="2400" dirty="0"/>
              <a:t>, котировки, размещения на </a:t>
            </a:r>
            <a:r>
              <a:rPr lang="ru-RU" sz="2400" dirty="0" smtClean="0"/>
              <a:t>бирже, у </a:t>
            </a:r>
            <a:r>
              <a:rPr lang="ru-RU" sz="2400" dirty="0"/>
              <a:t>единственного поставщика</a:t>
            </a:r>
            <a:r>
              <a:rPr lang="ru-RU" sz="2400" dirty="0" smtClean="0"/>
              <a:t>);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444" y="1587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3325" y="1772816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4</a:t>
            </a:r>
            <a:r>
              <a:rPr lang="ru-RU" sz="2800" b="1" dirty="0"/>
              <a:t>. Построение </a:t>
            </a:r>
            <a:r>
              <a:rPr lang="ru-RU" sz="2800" b="1" dirty="0" smtClean="0"/>
              <a:t>плана - графика </a:t>
            </a:r>
            <a:r>
              <a:rPr lang="ru-RU" sz="2800" b="1" dirty="0"/>
              <a:t>закупок</a:t>
            </a:r>
          </a:p>
          <a:p>
            <a:r>
              <a:rPr lang="ru-RU" sz="2800" dirty="0" smtClean="0"/>
              <a:t>- Необоснованное сокращение срока </a:t>
            </a:r>
            <a:r>
              <a:rPr lang="ru-RU" sz="2800" dirty="0"/>
              <a:t>исполнения контракта;</a:t>
            </a:r>
          </a:p>
          <a:p>
            <a:r>
              <a:rPr lang="ru-RU" sz="2800" dirty="0" smtClean="0"/>
              <a:t>- Размещение </a:t>
            </a:r>
            <a:r>
              <a:rPr lang="ru-RU" sz="2800" dirty="0"/>
              <a:t>заказа аврально </a:t>
            </a:r>
            <a:r>
              <a:rPr lang="ru-RU" sz="2800" dirty="0" smtClean="0"/>
              <a:t>в конце </a:t>
            </a:r>
            <a:r>
              <a:rPr lang="ru-RU" sz="2800" dirty="0"/>
              <a:t>года (квартала);</a:t>
            </a:r>
          </a:p>
          <a:p>
            <a:r>
              <a:rPr lang="ru-RU" sz="2800" dirty="0" smtClean="0"/>
              <a:t>- Необоснованное затягивание или </a:t>
            </a:r>
            <a:r>
              <a:rPr lang="ru-RU" sz="2800" dirty="0"/>
              <a:t>ускорение </a:t>
            </a:r>
            <a:r>
              <a:rPr lang="ru-RU" sz="2800" dirty="0" smtClean="0"/>
              <a:t>процесса размещения </a:t>
            </a:r>
            <a:r>
              <a:rPr lang="ru-RU" sz="2800" dirty="0"/>
              <a:t>заказа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3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802" y="1700808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</a:t>
            </a:r>
            <a:r>
              <a:rPr lang="ru-RU" sz="2400" b="1" dirty="0"/>
              <a:t>. </a:t>
            </a:r>
            <a:r>
              <a:rPr lang="ru-RU" sz="2400" b="1" dirty="0" smtClean="0"/>
              <a:t>Разработка технического заданиям заказа</a:t>
            </a:r>
          </a:p>
          <a:p>
            <a:endParaRPr lang="ru-RU" sz="2400" b="1" dirty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Несоответствие </a:t>
            </a:r>
            <a:r>
              <a:rPr lang="ru-RU" sz="2400" dirty="0"/>
              <a:t>ТЗ </a:t>
            </a:r>
            <a:r>
              <a:rPr lang="ru-RU" sz="2400" dirty="0" smtClean="0"/>
              <a:t>имеющимся финансовым </a:t>
            </a:r>
            <a:r>
              <a:rPr lang="ru-RU" sz="2400" dirty="0"/>
              <a:t>ресурсам</a:t>
            </a:r>
            <a:r>
              <a:rPr lang="ru-RU" sz="24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r>
              <a:rPr lang="ru-RU" sz="2400" dirty="0" smtClean="0"/>
              <a:t>- «</a:t>
            </a:r>
            <a:r>
              <a:rPr lang="ru-RU" sz="2400" dirty="0" err="1"/>
              <a:t>Заточенность</a:t>
            </a:r>
            <a:r>
              <a:rPr lang="ru-RU" sz="2400" dirty="0"/>
              <a:t>» </a:t>
            </a:r>
            <a:r>
              <a:rPr lang="ru-RU" sz="2400" dirty="0" smtClean="0"/>
              <a:t>спецификации под </a:t>
            </a:r>
            <a:r>
              <a:rPr lang="ru-RU" sz="2400" dirty="0"/>
              <a:t>конкретного поставщика;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Несоответствие закупаемого объекта </a:t>
            </a:r>
            <a:r>
              <a:rPr lang="ru-RU" sz="2400" dirty="0"/>
              <a:t>имеющимся ресурсам, в </a:t>
            </a:r>
            <a:r>
              <a:rPr lang="ru-RU" sz="2400" dirty="0" smtClean="0"/>
              <a:t>том числе </a:t>
            </a:r>
            <a:r>
              <a:rPr lang="ru-RU" sz="2400" dirty="0"/>
              <a:t>персоналу</a:t>
            </a:r>
            <a:r>
              <a:rPr lang="ru-RU" sz="24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r>
              <a:rPr lang="ru-RU" sz="2400" dirty="0" smtClean="0"/>
              <a:t>- ТЗ </a:t>
            </a:r>
            <a:r>
              <a:rPr lang="ru-RU" sz="2400" dirty="0"/>
              <a:t>на объект закупки не </a:t>
            </a:r>
            <a:r>
              <a:rPr lang="ru-RU" sz="2400" dirty="0" smtClean="0"/>
              <a:t>учитывает цену </a:t>
            </a:r>
            <a:r>
              <a:rPr lang="ru-RU" sz="2400" dirty="0"/>
              <a:t>владения объектом </a:t>
            </a:r>
            <a:r>
              <a:rPr lang="ru-RU" sz="2400" dirty="0" smtClean="0"/>
              <a:t>и длительность </a:t>
            </a:r>
            <a:r>
              <a:rPr lang="ru-RU" sz="2400" dirty="0"/>
              <a:t>жизненного </a:t>
            </a:r>
            <a:r>
              <a:rPr lang="ru-RU" sz="2400" dirty="0" smtClean="0"/>
              <a:t>цикла объекта </a:t>
            </a:r>
            <a:r>
              <a:rPr lang="ru-RU" sz="2400" dirty="0"/>
              <a:t>закупки;</a:t>
            </a:r>
          </a:p>
          <a:p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" y="1587"/>
            <a:ext cx="992346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4716" y="221602"/>
            <a:ext cx="1180703" cy="1115919"/>
          </a:xfrm>
          <a:prstGeom prst="rect">
            <a:avLst/>
          </a:prstGeom>
          <a:noFill/>
        </p:spPr>
      </p:pic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95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216734" cy="38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193365" y="6477010"/>
            <a:ext cx="15840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УЛЬЯНОВСК</a:t>
            </a:r>
            <a:r>
              <a:rPr lang="ru-RU" altLang="ru-RU" sz="1200" dirty="0">
                <a:solidFill>
                  <a:srgbClr val="6ADBFE"/>
                </a:solidFill>
                <a:latin typeface="Times New Roman" pitchFamily="18" charset="0"/>
              </a:rPr>
              <a:t>, </a:t>
            </a:r>
            <a:r>
              <a:rPr lang="ru-RU" altLang="ru-RU" sz="1200" dirty="0" smtClean="0">
                <a:solidFill>
                  <a:srgbClr val="6ADBFE"/>
                </a:solidFill>
                <a:latin typeface="Times New Roman" pitchFamily="18" charset="0"/>
              </a:rPr>
              <a:t>2018</a:t>
            </a:r>
            <a:endParaRPr lang="ru-RU" altLang="ru-RU" sz="1200" dirty="0">
              <a:solidFill>
                <a:srgbClr val="6ADBFE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1261" y="1916832"/>
            <a:ext cx="83725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6</a:t>
            </a:r>
            <a:r>
              <a:rPr lang="ru-RU" sz="2800" b="1" dirty="0"/>
              <a:t>. </a:t>
            </a:r>
            <a:r>
              <a:rPr lang="ru-RU" sz="2800" b="1" dirty="0" smtClean="0"/>
              <a:t>Разработка документации закупки</a:t>
            </a:r>
          </a:p>
          <a:p>
            <a:r>
              <a:rPr lang="ru-RU" sz="2800" dirty="0" smtClean="0"/>
              <a:t>- Критерии </a:t>
            </a:r>
            <a:r>
              <a:rPr lang="ru-RU" sz="2800" dirty="0"/>
              <a:t>отбора </a:t>
            </a:r>
            <a:r>
              <a:rPr lang="ru-RU" sz="2800" dirty="0" smtClean="0"/>
              <a:t>поставщика, условия </a:t>
            </a:r>
            <a:r>
              <a:rPr lang="ru-RU" sz="2800" dirty="0"/>
              <a:t>и оговорки </a:t>
            </a:r>
            <a:r>
              <a:rPr lang="ru-RU" sz="2800" dirty="0" smtClean="0"/>
              <a:t>контракта неприемлемы </a:t>
            </a:r>
            <a:r>
              <a:rPr lang="ru-RU" sz="2800" dirty="0"/>
              <a:t>для большей </a:t>
            </a:r>
            <a:r>
              <a:rPr lang="ru-RU" sz="2800" dirty="0" smtClean="0"/>
              <a:t>части поставщиков </a:t>
            </a:r>
            <a:r>
              <a:rPr lang="ru-RU" sz="2800" dirty="0"/>
              <a:t>данного </a:t>
            </a:r>
            <a:r>
              <a:rPr lang="ru-RU" sz="2800" dirty="0" smtClean="0"/>
              <a:t>объекта закупки</a:t>
            </a:r>
            <a:r>
              <a:rPr lang="ru-RU" sz="2800" dirty="0"/>
              <a:t>;</a:t>
            </a:r>
          </a:p>
          <a:p>
            <a:r>
              <a:rPr lang="ru-RU" sz="2800" dirty="0" smtClean="0"/>
              <a:t>- Размытость </a:t>
            </a:r>
            <a:r>
              <a:rPr lang="ru-RU" sz="2800" dirty="0"/>
              <a:t>(</a:t>
            </a:r>
            <a:r>
              <a:rPr lang="ru-RU" sz="2800" dirty="0" smtClean="0"/>
              <a:t>неясность, неконкретность</a:t>
            </a:r>
            <a:r>
              <a:rPr lang="ru-RU" sz="2800" dirty="0"/>
              <a:t>) и </a:t>
            </a:r>
            <a:r>
              <a:rPr lang="ru-RU" sz="2800" dirty="0" smtClean="0"/>
              <a:t>противоречивость условий определения поставщика, условий </a:t>
            </a:r>
            <a:r>
              <a:rPr lang="ru-RU" sz="2800" dirty="0"/>
              <a:t>исполнения </a:t>
            </a:r>
            <a:r>
              <a:rPr lang="ru-RU" sz="2800" dirty="0" smtClean="0"/>
              <a:t>контракта, условий </a:t>
            </a:r>
            <a:r>
              <a:rPr lang="ru-RU" sz="2800" dirty="0"/>
              <a:t>приемки объекта </a:t>
            </a:r>
            <a:r>
              <a:rPr lang="ru-RU" sz="2800" dirty="0" smtClean="0"/>
              <a:t>закупки, гарантийных </a:t>
            </a:r>
            <a:r>
              <a:rPr lang="ru-RU" sz="2800" dirty="0"/>
              <a:t>условий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8296" y="575645"/>
            <a:ext cx="704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Коррупционные </a:t>
            </a:r>
            <a:r>
              <a:rPr lang="ru-RU" sz="2400" dirty="0" smtClean="0">
                <a:solidFill>
                  <a:schemeClr val="bg1"/>
                </a:solidFill>
              </a:rPr>
              <a:t>риски при осуществлении   закупок: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1492</Words>
  <Application>Microsoft Office PowerPoint</Application>
  <PresentationFormat>Лист A4 (210x297 мм)</PresentationFormat>
  <Paragraphs>170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814</cp:revision>
  <cp:lastPrinted>2016-08-18T16:48:26Z</cp:lastPrinted>
  <dcterms:created xsi:type="dcterms:W3CDTF">2016-06-01T05:38:45Z</dcterms:created>
  <dcterms:modified xsi:type="dcterms:W3CDTF">2018-07-04T13:50:32Z</dcterms:modified>
</cp:coreProperties>
</file>